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317" r:id="rId4"/>
    <p:sldId id="318" r:id="rId5"/>
    <p:sldId id="319" r:id="rId6"/>
    <p:sldId id="324" r:id="rId7"/>
    <p:sldId id="321" r:id="rId8"/>
    <p:sldId id="320" r:id="rId9"/>
    <p:sldId id="322" r:id="rId10"/>
    <p:sldId id="323" r:id="rId11"/>
    <p:sldId id="325" r:id="rId12"/>
    <p:sldId id="326" r:id="rId13"/>
    <p:sldId id="276" r:id="rId14"/>
    <p:sldId id="315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0000"/>
    <a:srgbClr val="D6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56" autoAdjust="0"/>
  </p:normalViewPr>
  <p:slideViewPr>
    <p:cSldViewPr snapToGrid="0" snapToObjects="1">
      <p:cViewPr>
        <p:scale>
          <a:sx n="50" d="100"/>
          <a:sy n="50" d="100"/>
        </p:scale>
        <p:origin x="-175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.png>
</file>

<file path=ppt/media/image11.jpeg>
</file>

<file path=ppt/media/image13.jpeg>
</file>

<file path=ppt/media/image14.jpeg>
</file>

<file path=ppt/media/image2.png>
</file>

<file path=ppt/media/image4.jpeg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FC68B-FF2B-B84C-A8A0-39F6FC4782B3}" type="datetimeFigureOut">
              <a:rPr lang="en-US" smtClean="0"/>
              <a:t>2/25/16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1F07B7-D901-E84F-85C7-3FE0CC29C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11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281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Teleoperators</a:t>
            </a:r>
            <a:r>
              <a:rPr lang="en-US" dirty="0" smtClean="0"/>
              <a:t> from WWII to handle radioactive materials</a:t>
            </a:r>
          </a:p>
          <a:p>
            <a:r>
              <a:rPr lang="en-US" dirty="0" smtClean="0"/>
              <a:t>CNC</a:t>
            </a:r>
            <a:r>
              <a:rPr lang="en-US" baseline="0" dirty="0" smtClean="0"/>
              <a:t> developed because of high precision required to machine certain items</a:t>
            </a:r>
          </a:p>
          <a:p>
            <a:r>
              <a:rPr lang="en-US" baseline="0" dirty="0" smtClean="0"/>
              <a:t>----- Meeting Notes (2/25/16 12:09) -----</a:t>
            </a:r>
          </a:p>
          <a:p>
            <a:r>
              <a:rPr lang="en-US" baseline="0" dirty="0" smtClean="0"/>
              <a:t>duplo blocks</a:t>
            </a:r>
          </a:p>
          <a:p>
            <a:endParaRPr lang="en-US" baseline="0" dirty="0" smtClean="0"/>
          </a:p>
          <a:p>
            <a:r>
              <a:rPr lang="en-US" baseline="0" dirty="0" smtClean="0"/>
              <a:t>2pm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97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Procedure</a:t>
            </a:r>
            <a:r>
              <a:rPr lang="en-US" baseline="0" dirty="0" smtClean="0"/>
              <a:t> also works for defining the velocity of any point on the manipulator.  Cool!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855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Procedure</a:t>
            </a:r>
            <a:r>
              <a:rPr lang="en-US" baseline="0" dirty="0" smtClean="0"/>
              <a:t> also works for defining the velocity of any point on the manipulator.  Cool!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855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Procedure</a:t>
            </a:r>
            <a:r>
              <a:rPr lang="en-US" baseline="0" dirty="0" smtClean="0"/>
              <a:t> also works for defining the velocity of any point on the manipulator.  Cool!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855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(2/25/16 13:03) -----</a:t>
            </a:r>
          </a:p>
          <a:p>
            <a:r>
              <a:rPr lang="en-US"/>
              <a:t>send the jacobian to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394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errata 4.73 page 137 d_3 should be –d_3 for z component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027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952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7199" y="674127"/>
            <a:ext cx="8229599" cy="524407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57942" y="6490902"/>
            <a:ext cx="1905092" cy="36709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dirty="0" smtClean="0"/>
              <a:t>ECE 5397 Becker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9622" y="6532242"/>
            <a:ext cx="1144378" cy="32575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-17780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4" name="Picture 16" descr="J:\logo_of_university_of_houston_athletics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29" y="6214564"/>
            <a:ext cx="582539" cy="552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Straight Connector 14"/>
          <p:cNvCxnSpPr/>
          <p:nvPr userDrawn="1"/>
        </p:nvCxnSpPr>
        <p:spPr>
          <a:xfrm>
            <a:off x="0" y="5918200"/>
            <a:ext cx="9144000" cy="0"/>
          </a:xfrm>
          <a:prstGeom prst="line">
            <a:avLst/>
          </a:prstGeom>
          <a:ln>
            <a:solidFill>
              <a:srgbClr val="D80D4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952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199" y="674127"/>
            <a:ext cx="8229599" cy="524407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57942" y="6490902"/>
            <a:ext cx="1905092" cy="36709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dirty="0" smtClean="0"/>
              <a:t>ECE 5397 Becker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9622" y="6532242"/>
            <a:ext cx="1144378" cy="32575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-17780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5" name="Picture 16" descr="J:\logo_of_university_of_houston_athletics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29" y="6214564"/>
            <a:ext cx="582539" cy="552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Straight Connector 15"/>
          <p:cNvCxnSpPr/>
          <p:nvPr userDrawn="1"/>
        </p:nvCxnSpPr>
        <p:spPr>
          <a:xfrm>
            <a:off x="0" y="5918200"/>
            <a:ext cx="9144000" cy="0"/>
          </a:xfrm>
          <a:prstGeom prst="line">
            <a:avLst/>
          </a:prstGeom>
          <a:ln>
            <a:solidFill>
              <a:srgbClr val="D80D4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9236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5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4.jpeg"/><Relationship Id="rId5" Type="http://schemas.openxmlformats.org/officeDocument/2006/relationships/package" Target="../embeddings/Microsoft_Word_Document7.docx"/><Relationship Id="rId6" Type="http://schemas.openxmlformats.org/officeDocument/2006/relationships/image" Target="../media/image15.emf"/><Relationship Id="rId1" Type="http://schemas.openxmlformats.org/officeDocument/2006/relationships/vmlDrawing" Target="../drawings/vmlDrawing7.vml"/><Relationship Id="rId2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4.jpeg"/><Relationship Id="rId6" Type="http://schemas.openxmlformats.org/officeDocument/2006/relationships/package" Target="../embeddings/Microsoft_Word_Document8.docx"/><Relationship Id="rId7" Type="http://schemas.openxmlformats.org/officeDocument/2006/relationships/image" Target="../media/image16.emf"/><Relationship Id="rId1" Type="http://schemas.openxmlformats.org/officeDocument/2006/relationships/vmlDrawing" Target="../drawings/vmlDrawing8.vml"/><Relationship Id="rId2" Type="http://schemas.openxmlformats.org/officeDocument/2006/relationships/tags" Target="../tags/tag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ttps://cse.sc.edu/~jokane/agitr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3.xml"/><Relationship Id="rId6" Type="http://schemas.openxmlformats.org/officeDocument/2006/relationships/package" Target="../embeddings/Microsoft_Word_Document1.docx"/><Relationship Id="rId7" Type="http://schemas.openxmlformats.org/officeDocument/2006/relationships/image" Target="../media/image3.emf"/><Relationship Id="rId8" Type="http://schemas.openxmlformats.org/officeDocument/2006/relationships/image" Target="../media/image4.jpeg"/><Relationship Id="rId9" Type="http://schemas.openxmlformats.org/officeDocument/2006/relationships/image" Target="../media/image5.jpeg"/><Relationship Id="rId1" Type="http://schemas.openxmlformats.org/officeDocument/2006/relationships/vmlDrawing" Target="../drawings/vmlDrawing1.vml"/><Relationship Id="rId2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4.jpeg"/><Relationship Id="rId6" Type="http://schemas.openxmlformats.org/officeDocument/2006/relationships/package" Target="../embeddings/Microsoft_Word_Document2.docx"/><Relationship Id="rId7" Type="http://schemas.openxmlformats.org/officeDocument/2006/relationships/image" Target="../media/image6.emf"/><Relationship Id="rId1" Type="http://schemas.openxmlformats.org/officeDocument/2006/relationships/vmlDrawing" Target="../drawings/vmlDrawing2.vml"/><Relationship Id="rId2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5.jpeg"/><Relationship Id="rId6" Type="http://schemas.openxmlformats.org/officeDocument/2006/relationships/package" Target="../embeddings/Microsoft_Word_Document3.docx"/><Relationship Id="rId7" Type="http://schemas.openxmlformats.org/officeDocument/2006/relationships/image" Target="../media/image7.emf"/><Relationship Id="rId1" Type="http://schemas.openxmlformats.org/officeDocument/2006/relationships/vmlDrawing" Target="../drawings/vmlDrawing3.vml"/><Relationship Id="rId2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jpeg"/><Relationship Id="rId5" Type="http://schemas.openxmlformats.org/officeDocument/2006/relationships/package" Target="../embeddings/Microsoft_Word_Document4.docx"/><Relationship Id="rId6" Type="http://schemas.openxmlformats.org/officeDocument/2006/relationships/image" Target="../media/image8.emf"/><Relationship Id="rId1" Type="http://schemas.openxmlformats.org/officeDocument/2006/relationships/vmlDrawing" Target="../drawings/vmlDrawing4.vml"/><Relationship Id="rId2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jpeg"/><Relationship Id="rId5" Type="http://schemas.openxmlformats.org/officeDocument/2006/relationships/package" Target="../embeddings/Microsoft_Word_Document5.docx"/><Relationship Id="rId6" Type="http://schemas.openxmlformats.org/officeDocument/2006/relationships/image" Target="../media/image10.emf"/><Relationship Id="rId1" Type="http://schemas.openxmlformats.org/officeDocument/2006/relationships/vmlDrawing" Target="../drawings/vmlDrawing5.vml"/><Relationship Id="rId2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3.jpeg"/><Relationship Id="rId6" Type="http://schemas.openxmlformats.org/officeDocument/2006/relationships/package" Target="../embeddings/Microsoft_Word_Document6.docx"/><Relationship Id="rId7" Type="http://schemas.openxmlformats.org/officeDocument/2006/relationships/image" Target="../media/image12.emf"/><Relationship Id="rId1" Type="http://schemas.openxmlformats.org/officeDocument/2006/relationships/vmlDrawing" Target="../drawings/vmlDrawing6.vml"/><Relationship Id="rId2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240" y="855622"/>
            <a:ext cx="7485864" cy="6183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7800" y="1473941"/>
            <a:ext cx="8966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ECE 5397/6397: </a:t>
            </a:r>
          </a:p>
          <a:p>
            <a:pPr algn="ctr"/>
            <a:r>
              <a:rPr lang="en-US" sz="3600" b="1" dirty="0"/>
              <a:t>Introduction to Robotics</a:t>
            </a:r>
            <a:r>
              <a:rPr lang="en-US" sz="3600" dirty="0"/>
              <a:t> </a:t>
            </a:r>
            <a:endParaRPr lang="en-US" sz="3600" b="1" dirty="0" smtClean="0">
              <a:solidFill>
                <a:srgbClr val="C90000"/>
              </a:solidFill>
            </a:endParaRPr>
          </a:p>
          <a:p>
            <a:pPr algn="ctr"/>
            <a:r>
              <a:rPr lang="en-US" sz="3600" b="1" dirty="0" smtClean="0">
                <a:solidFill>
                  <a:srgbClr val="C90000"/>
                </a:solidFill>
              </a:rPr>
              <a:t>Lecture 12:</a:t>
            </a:r>
          </a:p>
          <a:p>
            <a:pPr algn="ctr"/>
            <a:r>
              <a:rPr lang="en-US" sz="3600" dirty="0"/>
              <a:t>The manipulator </a:t>
            </a:r>
            <a:r>
              <a:rPr lang="en-US" sz="3600" dirty="0" err="1"/>
              <a:t>Jacobian</a:t>
            </a:r>
            <a:r>
              <a:rPr lang="en-US" sz="3600" dirty="0"/>
              <a:t>   </a:t>
            </a:r>
            <a:endParaRPr lang="en-US" sz="3600" dirty="0" smtClean="0"/>
          </a:p>
          <a:p>
            <a:pPr algn="ctr"/>
            <a:r>
              <a:rPr lang="en-US" sz="3600" b="1" dirty="0" smtClean="0"/>
              <a:t>Reference</a:t>
            </a:r>
            <a:r>
              <a:rPr lang="en-US" sz="3600" b="1" dirty="0"/>
              <a:t>: Chapter </a:t>
            </a:r>
            <a:r>
              <a:rPr lang="en-US" sz="3600" dirty="0" smtClean="0"/>
              <a:t>4.4-4.6</a:t>
            </a:r>
            <a:r>
              <a:rPr lang="en-US" sz="3600" b="1" dirty="0" smtClean="0"/>
              <a:t>, </a:t>
            </a:r>
            <a:r>
              <a:rPr lang="en-US" sz="3600" b="1" dirty="0"/>
              <a:t>RD&amp;C</a:t>
            </a:r>
          </a:p>
          <a:p>
            <a:pPr algn="ctr"/>
            <a:r>
              <a:rPr lang="en-US" sz="3600" b="1" dirty="0"/>
              <a:t>Instructor: Aaron Becker</a:t>
            </a:r>
          </a:p>
          <a:p>
            <a:pPr algn="ctr"/>
            <a:endParaRPr lang="en-US" sz="3600" b="1" dirty="0">
              <a:solidFill>
                <a:srgbClr val="C9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973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SCARA manipulator</a:t>
            </a:r>
            <a:endParaRPr lang="en-US" dirty="0"/>
          </a:p>
        </p:txBody>
      </p:sp>
      <p:pic>
        <p:nvPicPr>
          <p:cNvPr id="4" name="Picture 2" descr="C:\Documents and Settings\Steveo\My Documents\Engineering\BCS\spong_0471649902\prepare_present\jpgsd\ch03\03_11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7" t="-717" r="12655" b="9888"/>
          <a:stretch/>
        </p:blipFill>
        <p:spPr bwMode="auto">
          <a:xfrm>
            <a:off x="0" y="736600"/>
            <a:ext cx="6578600" cy="4826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8364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Steveo\My Documents\Engineering\BCS\spong_0471649902\prepare_present\jpgsd\ch03\03_11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7" t="-717" r="12655" b="9888"/>
          <a:stretch/>
        </p:blipFill>
        <p:spPr bwMode="auto">
          <a:xfrm>
            <a:off x="0" y="409575"/>
            <a:ext cx="4775200" cy="35030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SCARA manipulator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2687991"/>
              </p:ext>
            </p:extLst>
          </p:nvPr>
        </p:nvGraphicFramePr>
        <p:xfrm>
          <a:off x="350837" y="409575"/>
          <a:ext cx="8793163" cy="5634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2" name="Document" r:id="rId5" imgW="9144000" imgH="5854700" progId="Word.Document.12">
                  <p:embed/>
                </p:oleObj>
              </mc:Choice>
              <mc:Fallback>
                <p:oleObj name="Document" r:id="rId5" imgW="9144000" imgH="5854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0837" y="409575"/>
                        <a:ext cx="8793163" cy="5634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9513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Steveo\My Documents\Engineering\BCS\spong_0471649902\prepare_present\jpgsd\ch03\03_11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7" t="-717" r="12655" b="9888"/>
          <a:stretch/>
        </p:blipFill>
        <p:spPr bwMode="auto">
          <a:xfrm>
            <a:off x="0" y="409575"/>
            <a:ext cx="4775200" cy="35030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SCARA manipulator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3381201"/>
              </p:ext>
            </p:extLst>
          </p:nvPr>
        </p:nvGraphicFramePr>
        <p:xfrm>
          <a:off x="350837" y="409575"/>
          <a:ext cx="8793163" cy="5634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6" name="Document" r:id="rId6" imgW="9144000" imgH="5854700" progId="Word.Document.12">
                  <p:embed/>
                </p:oleObj>
              </mc:Choice>
              <mc:Fallback>
                <p:oleObj name="Document" r:id="rId6" imgW="9144000" imgH="5854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50837" y="409575"/>
                        <a:ext cx="8793163" cy="5634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0032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457199" y="978927"/>
            <a:ext cx="8229599" cy="5511975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/>
              <a:t>Study </a:t>
            </a:r>
            <a:r>
              <a:rPr lang="en-US" dirty="0" err="1"/>
              <a:t>Ch</a:t>
            </a:r>
            <a:r>
              <a:rPr lang="en-US"/>
              <a:t> </a:t>
            </a:r>
            <a:r>
              <a:rPr lang="en-US" smtClean="0"/>
              <a:t>8 </a:t>
            </a:r>
            <a:r>
              <a:rPr lang="en-US" u="sng">
                <a:hlinkClick r:id="rId2"/>
              </a:rPr>
              <a:t>A Gentle Introduction to ROS</a:t>
            </a:r>
            <a:r>
              <a:rPr lang="en-US"/>
              <a:t> </a:t>
            </a:r>
            <a:r>
              <a:rPr lang="en-US" b="1" smtClean="0"/>
              <a:t>for Lecture 13</a:t>
            </a:r>
            <a:endParaRPr lang="en-US" b="1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57942" y="0"/>
            <a:ext cx="7728857" cy="914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For the Next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786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57942" y="0"/>
            <a:ext cx="7728857" cy="914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class worksheet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3376" y="4256465"/>
            <a:ext cx="81438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  </a:t>
            </a:r>
          </a:p>
        </p:txBody>
      </p:sp>
    </p:spTree>
    <p:extLst>
      <p:ext uri="{BB962C8B-B14F-4D97-AF65-F5344CB8AC3E}">
        <p14:creationId xmlns:p14="http://schemas.microsoft.com/office/powerpoint/2010/main" val="2454619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081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Welcome!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57199" y="978927"/>
            <a:ext cx="8229599" cy="4710673"/>
          </a:xfrm>
          <a:prstGeom prst="rect">
            <a:avLst/>
          </a:prstGeom>
        </p:spPr>
        <p:txBody>
          <a:bodyPr/>
          <a:lstStyle/>
          <a:p>
            <a:r>
              <a:rPr lang="en-US" sz="2800" dirty="0" smtClean="0"/>
              <a:t>1</a:t>
            </a:r>
            <a:r>
              <a:rPr lang="en-US" sz="2800" baseline="30000" dirty="0" smtClean="0"/>
              <a:t>st</a:t>
            </a:r>
            <a:r>
              <a:rPr lang="en-US" sz="2800" dirty="0" smtClean="0"/>
              <a:t> grade class invited us to show our robot arms on Tuesday, March 1</a:t>
            </a:r>
            <a:r>
              <a:rPr lang="en-US" sz="2800" baseline="30000" dirty="0" smtClean="0"/>
              <a:t>st</a:t>
            </a:r>
            <a:r>
              <a:rPr lang="en-US" sz="2800" dirty="0" smtClean="0"/>
              <a:t>.  ECE publications office would like to send a reporter and a photographer.  I need 5 volunteers to make this happen</a:t>
            </a:r>
          </a:p>
          <a:p>
            <a:r>
              <a:rPr lang="en-US" sz="2800" dirty="0" smtClean="0"/>
              <a:t>4pm tomorrow: tips &amp; tricks for </a:t>
            </a:r>
            <a:r>
              <a:rPr lang="en-US" sz="2800" dirty="0" err="1" smtClean="0"/>
              <a:t>Swarmathon</a:t>
            </a:r>
            <a:endParaRPr lang="en-US" sz="2800" dirty="0" smtClean="0"/>
          </a:p>
          <a:p>
            <a:r>
              <a:rPr lang="en-US" sz="2800" dirty="0" smtClean="0"/>
              <a:t>HW 4 on the </a:t>
            </a:r>
            <a:r>
              <a:rPr lang="en-US" sz="2800" dirty="0" err="1" smtClean="0"/>
              <a:t>Jacobian</a:t>
            </a:r>
            <a:r>
              <a:rPr lang="en-US" sz="2800" dirty="0" smtClean="0"/>
              <a:t> is due Mar </a:t>
            </a:r>
            <a:r>
              <a:rPr lang="en-US" sz="2800" dirty="0"/>
              <a:t>3</a:t>
            </a:r>
            <a:r>
              <a:rPr lang="en-US" sz="2800" dirty="0"/>
              <a:t> </a:t>
            </a:r>
            <a:endParaRPr lang="en-US" sz="2800" dirty="0" smtClean="0"/>
          </a:p>
          <a:p>
            <a:pPr marL="0" indent="0">
              <a:buNone/>
            </a:pP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923447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Goal: define </a:t>
            </a:r>
            <a:r>
              <a:rPr lang="en-US" dirty="0" err="1" smtClean="0"/>
              <a:t>Jacobian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2978638"/>
              </p:ext>
            </p:extLst>
          </p:nvPr>
        </p:nvGraphicFramePr>
        <p:xfrm>
          <a:off x="227013" y="862013"/>
          <a:ext cx="6129337" cy="4989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Document" r:id="rId6" imgW="5943600" imgH="4838700" progId="Word.Document.12">
                  <p:embed/>
                </p:oleObj>
              </mc:Choice>
              <mc:Fallback>
                <p:oleObj name="Document" r:id="rId6" imgW="5943600" imgH="4838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7013" y="862013"/>
                        <a:ext cx="6129337" cy="4989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2" descr="C:\Documents and Settings\Steveo\My Documents\Engineering\BCS\spong_0471649902\prepare_present\jpgsd\ch04\04_01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19" r="21913" b="11517"/>
          <a:stretch/>
        </p:blipFill>
        <p:spPr bwMode="auto">
          <a:xfrm>
            <a:off x="6381750" y="736601"/>
            <a:ext cx="2393949" cy="26327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6" name="Picture 2" descr="C:\Documents and Settings\Steveo\My Documents\Engineering\BCS\spong_0471649902\prepare_present\jpgsd\ch04\04_02.jpg"/>
          <p:cNvPicPr preferRelativeResize="0">
            <a:picLocks noChangeAspect="1" noChangeArrowheads="1"/>
          </p:cNvPicPr>
          <p:nvPr>
            <p:custDataLst>
              <p:tags r:id="rId3"/>
            </p:custDataLst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0" r="17592" b="11576"/>
          <a:stretch/>
        </p:blipFill>
        <p:spPr bwMode="auto">
          <a:xfrm>
            <a:off x="6381750" y="3260725"/>
            <a:ext cx="2687713" cy="259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36632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Documents and Settings\Steveo\My Documents\Engineering\BCS\spong_0471649902\prepare_present\jpgsd\ch04\04_01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19" r="21913" b="11517"/>
          <a:stretch/>
        </p:blipFill>
        <p:spPr bwMode="auto">
          <a:xfrm>
            <a:off x="4364298" y="636364"/>
            <a:ext cx="4779702" cy="5256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Goal: prismatic </a:t>
            </a:r>
            <a:r>
              <a:rPr lang="en-US" dirty="0" err="1"/>
              <a:t>J</a:t>
            </a:r>
            <a:r>
              <a:rPr lang="en-US" dirty="0" err="1" smtClean="0"/>
              <a:t>acobian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7999376"/>
              </p:ext>
            </p:extLst>
          </p:nvPr>
        </p:nvGraphicFramePr>
        <p:xfrm>
          <a:off x="203200" y="1065213"/>
          <a:ext cx="6178550" cy="290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Document" r:id="rId6" imgW="5943600" imgH="2794000" progId="Word.Document.12">
                  <p:embed/>
                </p:oleObj>
              </mc:Choice>
              <mc:Fallback>
                <p:oleObj name="Document" r:id="rId6" imgW="5943600" imgH="2794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3200" y="1065213"/>
                        <a:ext cx="6178550" cy="290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6600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Documents and Settings\Steveo\My Documents\Engineering\BCS\spong_0471649902\prepare_present\jpgsd\ch04\04_02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0" r="17592" b="11576"/>
          <a:stretch/>
        </p:blipFill>
        <p:spPr bwMode="auto">
          <a:xfrm>
            <a:off x="3886200" y="808022"/>
            <a:ext cx="5284863" cy="5094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Goal: revolute </a:t>
            </a:r>
            <a:r>
              <a:rPr lang="en-US" dirty="0" err="1" smtClean="0"/>
              <a:t>Jacobian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9835356"/>
              </p:ext>
            </p:extLst>
          </p:nvPr>
        </p:nvGraphicFramePr>
        <p:xfrm>
          <a:off x="73025" y="927100"/>
          <a:ext cx="6456363" cy="3421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Document" r:id="rId6" imgW="5943600" imgH="3149600" progId="Word.Document.12">
                  <p:embed/>
                </p:oleObj>
              </mc:Choice>
              <mc:Fallback>
                <p:oleObj name="Document" r:id="rId6" imgW="5943600" imgH="314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3025" y="927100"/>
                        <a:ext cx="6456363" cy="3421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27210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need the third and fourth columns of T</a:t>
            </a:r>
            <a:r>
              <a:rPr lang="en-US" baseline="-25000" dirty="0" smtClean="0"/>
              <a:t>i</a:t>
            </a:r>
            <a:r>
              <a:rPr lang="en-US" baseline="30000" dirty="0" smtClean="0"/>
              <a:t>0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make </a:t>
            </a:r>
            <a:r>
              <a:rPr lang="en-US" dirty="0" err="1" smtClean="0"/>
              <a:t>Jacobian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247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Two-link planar manipulator</a:t>
            </a:r>
            <a:endParaRPr lang="en-US" dirty="0"/>
          </a:p>
        </p:txBody>
      </p:sp>
      <p:pic>
        <p:nvPicPr>
          <p:cNvPr id="4" name="Picture 2" descr="C:\Documents and Settings\Steveo\My Documents\Engineering\BCS\spong_0471649902\prepare_present\jpgsd\ch03\03_06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7" r="13581" b="14501"/>
          <a:stretch/>
        </p:blipFill>
        <p:spPr bwMode="auto">
          <a:xfrm>
            <a:off x="0" y="584200"/>
            <a:ext cx="4808538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aphicFrame>
        <p:nvGraphicFramePr>
          <p:cNvPr id="5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0087497"/>
              </p:ext>
            </p:extLst>
          </p:nvPr>
        </p:nvGraphicFramePr>
        <p:xfrm>
          <a:off x="2106612" y="2109788"/>
          <a:ext cx="6648327" cy="3351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" name="Document" r:id="rId5" imgW="5943600" imgH="2997200" progId="Word.Document.12">
                  <p:embed/>
                </p:oleObj>
              </mc:Choice>
              <mc:Fallback>
                <p:oleObj name="Document" r:id="rId5" imgW="5943600" imgH="2997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06612" y="2109788"/>
                        <a:ext cx="6648327" cy="3351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3754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Velocity of link 2 of 3-link robot</a:t>
            </a:r>
            <a:endParaRPr lang="en-US" dirty="0"/>
          </a:p>
        </p:txBody>
      </p:sp>
      <p:pic>
        <p:nvPicPr>
          <p:cNvPr id="4" name="Picture 2" descr="C:\Documents and Settings\Steveo\My Documents\Engineering\BCS\spong_0471649902\prepare_present\jpgsd\ch04\04_03.jpg"/>
          <p:cNvPicPr preferRelativeResize="0">
            <a:picLocks noGrp="1" noChangeAspect="1" noChangeArrowheads="1"/>
          </p:cNvPicPr>
          <p:nvPr>
            <p:ph idx="1"/>
            <p:custDataLst>
              <p:tags r:id="rId2"/>
            </p:custData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9" r="13949" b="14047"/>
          <a:stretch/>
        </p:blipFill>
        <p:spPr bwMode="auto">
          <a:xfrm>
            <a:off x="254000" y="736600"/>
            <a:ext cx="6467368" cy="3542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aphicFrame>
        <p:nvGraphicFramePr>
          <p:cNvPr id="5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3773622"/>
              </p:ext>
            </p:extLst>
          </p:nvPr>
        </p:nvGraphicFramePr>
        <p:xfrm>
          <a:off x="2106613" y="1365250"/>
          <a:ext cx="6648450" cy="458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" name="Document" r:id="rId5" imgW="5943600" imgH="4102100" progId="Word.Document.12">
                  <p:embed/>
                </p:oleObj>
              </mc:Choice>
              <mc:Fallback>
                <p:oleObj name="Document" r:id="rId5" imgW="5943600" imgH="4102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06613" y="1365250"/>
                        <a:ext cx="6648450" cy="458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2068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Stanford Manipulator</a:t>
            </a:r>
            <a:endParaRPr lang="en-US" dirty="0"/>
          </a:p>
        </p:txBody>
      </p:sp>
      <p:pic>
        <p:nvPicPr>
          <p:cNvPr id="4" name="Picture 2" descr="C:\Documents and Settings\Steveo\My Documents\Engineering\BCS\spong_0471649902\prepare_present\jpgsd\ch03\03_10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95" r="24382" b="7205"/>
          <a:stretch/>
        </p:blipFill>
        <p:spPr bwMode="auto">
          <a:xfrm>
            <a:off x="228600" y="88900"/>
            <a:ext cx="3209544" cy="445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aphicFrame>
        <p:nvGraphicFramePr>
          <p:cNvPr id="5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2056218"/>
              </p:ext>
            </p:extLst>
          </p:nvPr>
        </p:nvGraphicFramePr>
        <p:xfrm>
          <a:off x="228600" y="736600"/>
          <a:ext cx="8792531" cy="4983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6" name="Document" r:id="rId6" imgW="9144000" imgH="5181600" progId="Word.Document.12">
                  <p:embed/>
                </p:oleObj>
              </mc:Choice>
              <mc:Fallback>
                <p:oleObj name="Document" r:id="rId6" imgW="9144000" imgH="5181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8600" y="736600"/>
                        <a:ext cx="8792531" cy="4983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3049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3316</TotalTime>
  <Words>272</Words>
  <Application>Microsoft Macintosh PowerPoint</Application>
  <PresentationFormat>On-screen Show (4:3)</PresentationFormat>
  <Paragraphs>45</Paragraphs>
  <Slides>14</Slides>
  <Notes>7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Office Theme</vt:lpstr>
      <vt:lpstr>Microsoft Word Document</vt:lpstr>
      <vt:lpstr>PowerPoint Presentation</vt:lpstr>
      <vt:lpstr>Welcome!</vt:lpstr>
      <vt:lpstr>Goal: define Jacobian</vt:lpstr>
      <vt:lpstr>Goal: prismatic Jacobian</vt:lpstr>
      <vt:lpstr>Goal: revolute Jacobian</vt:lpstr>
      <vt:lpstr>To make Jacobian</vt:lpstr>
      <vt:lpstr>Two-link planar manipulator</vt:lpstr>
      <vt:lpstr>Velocity of link 2 of 3-link robot</vt:lpstr>
      <vt:lpstr>Stanford Manipulator</vt:lpstr>
      <vt:lpstr>SCARA manipulator</vt:lpstr>
      <vt:lpstr>SCARA manipulator</vt:lpstr>
      <vt:lpstr>SCARA manipulator</vt:lpstr>
      <vt:lpstr>For the Next Class</vt:lpstr>
      <vt:lpstr>In class worksheet</vt:lpstr>
    </vt:vector>
  </TitlesOfParts>
  <Company>University of Houston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Badri Roysam</dc:creator>
  <cp:lastModifiedBy>Aaron Becker</cp:lastModifiedBy>
  <cp:revision>143</cp:revision>
  <dcterms:created xsi:type="dcterms:W3CDTF">2015-11-24T18:35:18Z</dcterms:created>
  <dcterms:modified xsi:type="dcterms:W3CDTF">2016-02-26T03:53:00Z</dcterms:modified>
</cp:coreProperties>
</file>

<file path=docProps/thumbnail.jpeg>
</file>